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  <p:sldId id="265" r:id="rId9"/>
    <p:sldId id="261" r:id="rId10"/>
    <p:sldId id="268" r:id="rId11"/>
    <p:sldId id="263" r:id="rId12"/>
    <p:sldId id="27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6405"/>
  </p:normalViewPr>
  <p:slideViewPr>
    <p:cSldViewPr snapToGrid="0" snapToObjects="1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AC3-1EED-6742-8B4D-868E52A12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C3E3C-2E28-004F-B210-1456A088F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EB2F3-D401-A749-80F6-9A99EFA7A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8F0E2-1020-F545-B0D9-9C642DEA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EEA25-B005-314C-BF16-E8EDE338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1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7070-7CFE-834D-B48D-C9AD643C8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6DB18-C652-E141-BB44-6715F9182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20D41-BB7B-6148-9E95-B7C57A4F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9DD34-E36A-6246-8405-FA198131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98737-3F2E-9F46-BBDE-208DD694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4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DA4CE0-0B0C-924B-BA44-A62162069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6B0C6-3456-F64B-8A21-4521D1A0A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A1730-FAF7-6D43-A1B1-068C3FC9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3CCDC-EAEF-F642-9815-10BF765A0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7BF8B-E0EA-5E49-AA57-BBB49001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9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F03F-5EF1-A348-954E-2A6550B18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5C34-1F11-F94F-AD52-8D8088C7D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2E23B-3069-E746-B13C-F05B8356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9C30C-8B37-1E41-9230-59496444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5A2B5-7B30-AD47-8233-688737DC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23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9228-1BBE-A949-B4DF-BFF4E9F4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777B9-715F-0E4E-B66E-E9CEE1545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37EB5-9CF4-7A45-9A7A-634F36BEE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7B1B8-A9E9-DE4E-8F23-8B3D2474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BEC84-F19D-6C47-99CF-81E84A5FF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1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CB93-3A4D-1C4C-BC37-2209202F3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6862-6F0F-C24A-947F-5642C9089B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75AF9-4232-334E-8F70-FE348CC0F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75D929-F336-4147-9D4F-84788F7C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B6020-8028-2342-8B72-4A687FF0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08B9D-BD32-F549-927F-21F5605C5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0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4C53-9309-334C-8D98-5A083EFF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BE545-AAED-4A46-9273-D654C8ED1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28580-D36D-5D42-B1AF-147A056EF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34CD3-88D6-9541-A9FA-85405668B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620954-0F6E-7747-B435-A4CE18F6B3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E4754-D14C-0A47-AFB5-6FA73D649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74C947-D6AF-604C-A8AB-06A0E7B24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D00BE-F215-5C45-AC83-A6C5DAE0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2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172C4-D42B-884E-8A9F-A5C9CA1F6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9272B-749C-ED40-8322-82040679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BF6A48-4FB7-CC40-8F5B-9FF1C6037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151A5-B763-704C-A8FE-30280C59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67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8309BF-7B0D-A94C-ABC1-20652EB6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25394-94BB-384D-8F92-BE313A3A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89082-17BE-2648-BB78-72F714B5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8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677C9-E2D9-8C46-82FA-012B1647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BC58-E7CF-0D48-BBCD-C66A2DFA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937C-23E6-D248-9221-8BBD1875C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89648-3371-174D-B62D-B8CB4A7EC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0ACEA-8D45-554D-8FB6-EF5554323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26B4D-F8CB-A244-88A1-EE180F37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3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66D84-5BE4-C545-BEFD-E99CC52E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E9FF3B-B525-BE44-8AC2-7D4CD3BD2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6354A-D2FB-4545-90A9-84E8806E5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0B3F7-3476-984D-B1E1-FA0F1242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62BE8-D497-1A40-AD2B-B8E656FA4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5C1EA-8FF1-F04A-958B-F32633AC8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1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C1816-6248-4641-BB82-7ADB73CC4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82962-69F0-F749-9F8D-5B0C54893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F92E8-8623-394F-92D9-6E78FE926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2344F-10C1-3542-859A-DA9971D05A02}" type="datetimeFigureOut">
              <a:rPr lang="en-US" smtClean="0"/>
              <a:t>5/9/20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41EAD-261B-9245-A7E1-265A0C114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B4770-AF53-D54A-A7ED-28A3FED6B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n.com/nba/story/_/id/23771351/espn-draft-analytics-model-makes-nba-draft-projection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544BE-12B7-9D46-B0CC-CFB139A2B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8570" y="817123"/>
            <a:ext cx="9144000" cy="3050542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r>
              <a:rPr lang="en-US" sz="4900" dirty="0"/>
              <a:t>Machine Learning and the NBA Draft</a:t>
            </a:r>
            <a:br>
              <a:rPr lang="en-US" sz="4900" dirty="0"/>
            </a:br>
            <a:br>
              <a:rPr lang="en-US" sz="4900" dirty="0"/>
            </a:br>
            <a:r>
              <a:rPr lang="en-US" sz="4000" dirty="0"/>
              <a:t>UNC Data Analytics Boot Camp</a:t>
            </a:r>
            <a:br>
              <a:rPr lang="en-US" dirty="0"/>
            </a:br>
            <a:r>
              <a:rPr lang="en-US" sz="4000" dirty="0"/>
              <a:t>Project 3 Results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00D7B1-C8A4-D345-8077-9FC4B0C47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939" y="5095365"/>
            <a:ext cx="9729261" cy="1655762"/>
          </a:xfrm>
        </p:spPr>
        <p:txBody>
          <a:bodyPr>
            <a:normAutofit/>
          </a:bodyPr>
          <a:lstStyle/>
          <a:p>
            <a:r>
              <a:rPr lang="en-US" sz="1800" dirty="0"/>
              <a:t>© Copyright 2020</a:t>
            </a:r>
          </a:p>
          <a:p>
            <a:r>
              <a:rPr lang="en-US" sz="2000" dirty="0"/>
              <a:t>Authors Alexander Brown, Matthew </a:t>
            </a:r>
            <a:r>
              <a:rPr lang="en-US" sz="2000" dirty="0" err="1"/>
              <a:t>Fahys</a:t>
            </a:r>
            <a:r>
              <a:rPr lang="en-US" sz="2000" dirty="0"/>
              <a:t>, Spencer Harrison, Phil Lowden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45543-ADBB-494A-8A4A-DBDE1B14E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26" y="0"/>
            <a:ext cx="3086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12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4A01-D24D-A044-8974-324A9AFF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967"/>
          </a:xfrm>
        </p:spPr>
        <p:txBody>
          <a:bodyPr/>
          <a:lstStyle/>
          <a:p>
            <a:r>
              <a:rPr lang="en-US" dirty="0"/>
              <a:t>Results (cont.): 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B46B-10A3-464B-AE9F-14F54059D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923" y="1497379"/>
            <a:ext cx="11488615" cy="46672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urier" pitchFamily="2" charset="0"/>
              </a:rPr>
              <a:t>[In 8]:</a:t>
            </a:r>
            <a:r>
              <a:rPr lang="en-US" sz="1800" dirty="0">
                <a:latin typeface="Courier" pitchFamily="2" charset="0"/>
              </a:rPr>
              <a:t>		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sorted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latin typeface="Courier" pitchFamily="2" charset="0"/>
              </a:rPr>
              <a:t>rf.feature_importances</a:t>
            </a:r>
            <a:r>
              <a:rPr lang="en-US" sz="1800" dirty="0">
                <a:latin typeface="Courier" pitchFamily="2" charset="0"/>
              </a:rPr>
              <a:t>_, </a:t>
            </a:r>
            <a:r>
              <a:rPr lang="en-US" sz="1800" dirty="0" err="1">
                <a:latin typeface="Courier" pitchFamily="2" charset="0"/>
              </a:rPr>
              <a:t>feature_names</a:t>
            </a:r>
            <a:r>
              <a:rPr lang="en-US" sz="1800" dirty="0">
                <a:latin typeface="Courier" pitchFamily="2" charset="0"/>
              </a:rPr>
              <a:t>), reverse=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True</a:t>
            </a:r>
            <a:r>
              <a:rPr lang="en-US" sz="18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pitchFamily="2" charset="0"/>
              </a:rPr>
              <a:t>[Out 8]:</a:t>
            </a:r>
            <a:r>
              <a:rPr lang="en-US" sz="1800" dirty="0">
                <a:latin typeface="Courier" pitchFamily="2" charset="0"/>
              </a:rPr>
              <a:t>	[(0.06943119367724125, 'steals’),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(0.04995204927472601, '</a:t>
            </a:r>
            <a:r>
              <a:rPr lang="en-US" sz="1800" dirty="0" err="1">
                <a:latin typeface="Courier" pitchFamily="2" charset="0"/>
              </a:rPr>
              <a:t>two_point_attempts</a:t>
            </a:r>
            <a:r>
              <a:rPr lang="en-US" sz="1800" dirty="0">
                <a:latin typeface="Courier" pitchFamily="2" charset="0"/>
              </a:rPr>
              <a:t>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(0.04593638829964517, '</a:t>
            </a:r>
            <a:r>
              <a:rPr lang="en-US" sz="1800" dirty="0" err="1">
                <a:latin typeface="Courier" pitchFamily="2" charset="0"/>
              </a:rPr>
              <a:t>three_point_percentage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(0.045877873541169484, 'assists’),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(0.04535229995754153, '</a:t>
            </a:r>
            <a:r>
              <a:rPr lang="en-US" sz="1800" dirty="0" err="1">
                <a:latin typeface="Courier" pitchFamily="2" charset="0"/>
              </a:rPr>
              <a:t>block_percentage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(0.03435108201026965, '</a:t>
            </a:r>
            <a:r>
              <a:rPr lang="en-US" sz="1800" dirty="0" err="1">
                <a:latin typeface="Courier" pitchFamily="2" charset="0"/>
              </a:rPr>
              <a:t>lane_agility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(0.03434277464030541, '</a:t>
            </a:r>
            <a:r>
              <a:rPr lang="en-US" sz="1800" dirty="0" err="1">
                <a:latin typeface="Courier" pitchFamily="2" charset="0"/>
              </a:rPr>
              <a:t>personal_fouls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(0.03332264837196741, 'blocks’),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(5.8977793075605426e-05, '</a:t>
            </a:r>
            <a:r>
              <a:rPr lang="en-US" sz="1800" dirty="0" err="1">
                <a:latin typeface="Courier" pitchFamily="2" charset="0"/>
              </a:rPr>
              <a:t>conference_america</a:t>
            </a:r>
            <a:r>
              <a:rPr lang="en-US" sz="1800" dirty="0">
                <a:latin typeface="Courier" pitchFamily="2" charset="0"/>
              </a:rPr>
              <a:t>-east’),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(3.39736740270657e-05, '</a:t>
            </a:r>
            <a:r>
              <a:rPr lang="en-US" sz="1800" dirty="0" err="1">
                <a:latin typeface="Courier" pitchFamily="2" charset="0"/>
              </a:rPr>
              <a:t>conference_mvc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conference_summit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conference_maac</a:t>
            </a:r>
            <a:r>
              <a:rPr lang="en-US" sz="1800" dirty="0">
                <a:latin typeface="Courier" pitchFamily="2" charset="0"/>
              </a:rPr>
              <a:t>’)]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171DF-A98D-334C-A90F-E19ACA7B31F2}"/>
              </a:ext>
            </a:extLst>
          </p:cNvPr>
          <p:cNvSpPr txBox="1"/>
          <p:nvPr/>
        </p:nvSpPr>
        <p:spPr>
          <a:xfrm>
            <a:off x="838200" y="6235430"/>
            <a:ext cx="1418617" cy="369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05904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D51691-0AB8-7841-A8EB-8ACF8AEFE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7" y="827723"/>
            <a:ext cx="11712101" cy="31808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BDC14-82FE-704E-AFCE-B7D84CF7A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05" y="-95911"/>
            <a:ext cx="10515600" cy="1325563"/>
          </a:xfrm>
        </p:spPr>
        <p:txBody>
          <a:bodyPr/>
          <a:lstStyle/>
          <a:p>
            <a:r>
              <a:rPr lang="en-US" dirty="0"/>
              <a:t>Results (cont.): </a:t>
            </a:r>
            <a:r>
              <a:rPr lang="en-US" dirty="0" err="1"/>
              <a:t>Graphviz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58DE6-340E-3546-B8A8-D4527C30D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299" y="3888073"/>
            <a:ext cx="2567896" cy="693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C5DDAA-13DB-6646-8BA9-D2A785045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297" y="4007672"/>
            <a:ext cx="2101141" cy="1709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6B571-2DFA-3442-B406-835490B51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718" y="4118999"/>
            <a:ext cx="7631124" cy="258139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C269F82-B323-4B42-9165-633565A96C22}"/>
              </a:ext>
            </a:extLst>
          </p:cNvPr>
          <p:cNvSpPr/>
          <p:nvPr/>
        </p:nvSpPr>
        <p:spPr>
          <a:xfrm>
            <a:off x="6764217" y="569617"/>
            <a:ext cx="785446" cy="78128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392B5D-C2A1-6741-BF90-260C8F64F581}"/>
              </a:ext>
            </a:extLst>
          </p:cNvPr>
          <p:cNvCxnSpPr>
            <a:cxnSpLocks/>
          </p:cNvCxnSpPr>
          <p:nvPr/>
        </p:nvCxnSpPr>
        <p:spPr>
          <a:xfrm flipH="1">
            <a:off x="3868616" y="1081575"/>
            <a:ext cx="2895601" cy="26463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F623CF6-1B96-2B4F-8CB4-27BC7828CA62}"/>
              </a:ext>
            </a:extLst>
          </p:cNvPr>
          <p:cNvSpPr txBox="1"/>
          <p:nvPr/>
        </p:nvSpPr>
        <p:spPr>
          <a:xfrm>
            <a:off x="641105" y="6313251"/>
            <a:ext cx="112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323134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0F35-298B-FF42-888C-BD3AF7DA9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3110" y="2330113"/>
            <a:ext cx="6272719" cy="1325563"/>
          </a:xfrm>
        </p:spPr>
        <p:txBody>
          <a:bodyPr/>
          <a:lstStyle/>
          <a:p>
            <a:pPr algn="ctr"/>
            <a:r>
              <a:rPr lang="en-US" dirty="0"/>
              <a:t>Tableau Interactive Demo: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Results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52866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0AB893-C436-8941-AEAC-B913B115F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113692"/>
            <a:ext cx="5574323" cy="5574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230DF-FA2F-9947-87CD-12D85A117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683" y="450910"/>
            <a:ext cx="3320562" cy="1325563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9291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609E-AA82-0345-A2BF-AA9B7411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and the NBA Draft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AF31-261E-3C4F-B125-C62486A94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38"/>
            <a:ext cx="10515600" cy="4735025"/>
          </a:xfrm>
        </p:spPr>
        <p:txBody>
          <a:bodyPr>
            <a:normAutofit/>
          </a:bodyPr>
          <a:lstStyle/>
          <a:p>
            <a:r>
              <a:rPr lang="en-US" u="sng" dirty="0"/>
              <a:t>Purpose</a:t>
            </a:r>
            <a:r>
              <a:rPr lang="en-US" dirty="0"/>
              <a:t>: create a machine learning model to suggest the best NBA draft prospects using:</a:t>
            </a:r>
          </a:p>
          <a:p>
            <a:pPr lvl="1"/>
            <a:r>
              <a:rPr lang="en-US" dirty="0"/>
              <a:t>College basketball stats, including strength of schedule.</a:t>
            </a:r>
          </a:p>
          <a:p>
            <a:pPr lvl="1"/>
            <a:r>
              <a:rPr lang="en-US" dirty="0"/>
              <a:t>Combine (physical tests) results.</a:t>
            </a:r>
          </a:p>
          <a:p>
            <a:pPr lvl="1"/>
            <a:r>
              <a:rPr lang="en-US" dirty="0"/>
              <a:t>First three years of NBA stats.</a:t>
            </a:r>
          </a:p>
          <a:p>
            <a:r>
              <a:rPr lang="en-US" u="sng" dirty="0"/>
              <a:t>Goal</a:t>
            </a:r>
            <a:r>
              <a:rPr lang="en-US" dirty="0"/>
              <a:t>: have the model determine the likelihood of a to-be-drafted player to become an All-Star, Starter, Role Player, or Bust.</a:t>
            </a:r>
          </a:p>
          <a:p>
            <a:r>
              <a:rPr lang="en-US" u="sng" dirty="0"/>
              <a:t>Training/testing data</a:t>
            </a:r>
            <a:r>
              <a:rPr lang="en-US" dirty="0"/>
              <a:t>: 2000 – 2014 seasons</a:t>
            </a:r>
          </a:p>
          <a:p>
            <a:r>
              <a:rPr lang="en-US" u="sng" dirty="0"/>
              <a:t>Prediction data</a:t>
            </a:r>
            <a:r>
              <a:rPr lang="en-US" dirty="0"/>
              <a:t>: 2015 - 2018 seasons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24740-F171-FC49-86D0-45AA060AA011}"/>
              </a:ext>
            </a:extLst>
          </p:cNvPr>
          <p:cNvSpPr txBox="1"/>
          <p:nvPr/>
        </p:nvSpPr>
        <p:spPr>
          <a:xfrm>
            <a:off x="924128" y="6342434"/>
            <a:ext cx="105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28812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8E3A-8CC5-6445-A5E2-3CC29BF8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3" y="0"/>
            <a:ext cx="10515600" cy="1325563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B4F36-4B15-C142-B193-C1835621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53" y="1001948"/>
            <a:ext cx="11494477" cy="540857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(</a:t>
            </a:r>
            <a:r>
              <a:rPr lang="en-US" dirty="0" err="1"/>
              <a:t>Jupyter</a:t>
            </a:r>
            <a:r>
              <a:rPr lang="en-US" dirty="0"/>
              <a:t> Notebooks) with pandas </a:t>
            </a:r>
          </a:p>
          <a:p>
            <a:r>
              <a:rPr lang="en-US" dirty="0"/>
              <a:t>APIs/libraries: </a:t>
            </a:r>
          </a:p>
          <a:p>
            <a:pPr lvl="1"/>
            <a:r>
              <a:rPr lang="en-US" dirty="0" err="1"/>
              <a:t>sportsreference.ncaab</a:t>
            </a:r>
            <a:r>
              <a:rPr lang="en-US" dirty="0"/>
              <a:t> API - NCAA stats:  </a:t>
            </a:r>
            <a:r>
              <a:rPr lang="en-US" sz="1600" dirty="0">
                <a:latin typeface="Courier" pitchFamily="2" charset="0"/>
              </a:rPr>
              <a:t>% pip install basketball-reference-web-scrape</a:t>
            </a:r>
          </a:p>
          <a:p>
            <a:pPr lvl="1"/>
            <a:r>
              <a:rPr lang="en-US" dirty="0" err="1"/>
              <a:t>BeautifulSoup</a:t>
            </a:r>
            <a:r>
              <a:rPr lang="en-US" dirty="0"/>
              <a:t>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bs4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BeautifulSoup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splinter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splinter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Browser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/>
              <a:t>sklearn</a:t>
            </a:r>
            <a:r>
              <a:rPr lang="en-US" dirty="0"/>
              <a:t> – machine learning: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tree</a:t>
            </a:r>
          </a:p>
          <a:p>
            <a:pPr lvl="1"/>
            <a:r>
              <a:rPr lang="en-US" dirty="0" err="1"/>
              <a:t>graphviz</a:t>
            </a:r>
            <a:r>
              <a:rPr lang="en-US" dirty="0"/>
              <a:t> – visualization of tree: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sklearn.tree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export_graphviz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Tableau – interactive visualization of data</a:t>
            </a:r>
          </a:p>
          <a:p>
            <a:r>
              <a:rPr lang="en-US" dirty="0"/>
              <a:t>Random forest: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 In (1):	from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sklearn.ensemble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endParaRPr lang="en-US" sz="22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n_estimators</a:t>
            </a:r>
            <a:r>
              <a:rPr lang="en-US" sz="2200" dirty="0">
                <a:latin typeface="Courier" pitchFamily="2" charset="0"/>
              </a:rPr>
              <a:t> = 500)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rf.fit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X_train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y_train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</a:t>
            </a:r>
            <a:r>
              <a:rPr lang="en-US" sz="2200" dirty="0" err="1">
                <a:latin typeface="Courier" pitchFamily="2" charset="0"/>
              </a:rPr>
              <a:t>rf.score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X_test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y_test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FF0000"/>
                </a:solidFill>
                <a:latin typeface="Courier" pitchFamily="2" charset="0"/>
              </a:rPr>
              <a:t>Out (1)</a:t>
            </a:r>
            <a:r>
              <a:rPr lang="en-US" sz="2200" dirty="0">
                <a:latin typeface="Courier" pitchFamily="2" charset="0"/>
              </a:rPr>
              <a:t>:	0.49411764705882355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186F8-1948-414B-8584-4CD6AB18AE2A}"/>
              </a:ext>
            </a:extLst>
          </p:cNvPr>
          <p:cNvSpPr txBox="1"/>
          <p:nvPr/>
        </p:nvSpPr>
        <p:spPr>
          <a:xfrm>
            <a:off x="758757" y="6410527"/>
            <a:ext cx="176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1052401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F0249-BA51-414A-8244-F02DC331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105417" cy="633498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E351-3C0B-764D-90BD-894683AC6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1755"/>
            <a:ext cx="10465340" cy="5971784"/>
          </a:xfrm>
        </p:spPr>
        <p:txBody>
          <a:bodyPr>
            <a:normAutofit fontScale="70000" lnSpcReduction="20000"/>
          </a:bodyPr>
          <a:lstStyle/>
          <a:p>
            <a:r>
              <a:rPr lang="en-US" i="1" dirty="0"/>
              <a:t>Determine a goal</a:t>
            </a:r>
            <a:r>
              <a:rPr lang="en-US" dirty="0"/>
              <a:t>: help NBA teams make best draft picks</a:t>
            </a:r>
          </a:p>
          <a:p>
            <a:r>
              <a:rPr lang="en-US" i="1" dirty="0"/>
              <a:t>Look for similar studies</a:t>
            </a:r>
            <a:r>
              <a:rPr lang="en-US" dirty="0"/>
              <a:t>: ESPN </a:t>
            </a:r>
            <a:r>
              <a:rPr lang="en-US" sz="1800" dirty="0"/>
              <a:t>(</a:t>
            </a:r>
            <a:r>
              <a:rPr lang="en-US" sz="2000" dirty="0">
                <a:hlinkClick r:id="rId2"/>
              </a:rPr>
              <a:t>https://www.espn.com/nba/story/_/id/23771351/espn-draft-analytics-model-makes-nba-draft-projections</a:t>
            </a:r>
            <a:r>
              <a:rPr lang="en-US" sz="1800" dirty="0"/>
              <a:t>)</a:t>
            </a:r>
            <a:endParaRPr lang="en-US" sz="2400" dirty="0"/>
          </a:p>
          <a:p>
            <a:r>
              <a:rPr lang="en-US" i="1" dirty="0"/>
              <a:t>Choose model type</a:t>
            </a:r>
            <a:r>
              <a:rPr lang="en-US" dirty="0"/>
              <a:t>: random forest (classification)</a:t>
            </a:r>
          </a:p>
          <a:p>
            <a:r>
              <a:rPr lang="en-US" i="1" dirty="0"/>
              <a:t>Define classifications</a:t>
            </a:r>
            <a:r>
              <a:rPr lang="en-US" dirty="0"/>
              <a:t>: All-Star (best), Starter (better), Role Player (good), Bust (underperformers) - based on Box Plus-Minus stat</a:t>
            </a:r>
          </a:p>
          <a:p>
            <a:r>
              <a:rPr lang="en-US" i="1" dirty="0"/>
              <a:t>Decide player scope</a:t>
            </a:r>
            <a:r>
              <a:rPr lang="en-US" dirty="0"/>
              <a:t>: based on minutes played, etc.</a:t>
            </a:r>
          </a:p>
          <a:p>
            <a:r>
              <a:rPr lang="en-US" i="1" dirty="0"/>
              <a:t>Determine features (inputs)</a:t>
            </a:r>
            <a:r>
              <a:rPr lang="en-US" dirty="0"/>
              <a:t>: went from 89 possible to 52 actually used (see next slide for details)</a:t>
            </a:r>
          </a:p>
          <a:p>
            <a:r>
              <a:rPr lang="en-US" i="1" dirty="0"/>
              <a:t>Locate, download/scrape, clean, and join data sources</a:t>
            </a:r>
            <a:r>
              <a:rPr lang="en-US" dirty="0"/>
              <a:t> (see later slides for details):</a:t>
            </a:r>
          </a:p>
          <a:p>
            <a:pPr lvl="1"/>
            <a:r>
              <a:rPr lang="en-US" sz="2600" dirty="0"/>
              <a:t>NBA performance (of drafted players)</a:t>
            </a:r>
          </a:p>
          <a:p>
            <a:pPr lvl="1"/>
            <a:r>
              <a:rPr lang="en-US" sz="2600" dirty="0"/>
              <a:t>NBA draft results and combine scores (combines = physical ability tests)</a:t>
            </a:r>
          </a:p>
          <a:p>
            <a:pPr lvl="1"/>
            <a:r>
              <a:rPr lang="en-US" dirty="0"/>
              <a:t>NCAA stats (of players in the draft)</a:t>
            </a:r>
          </a:p>
          <a:p>
            <a:pPr marL="457200" lvl="1" indent="0">
              <a:buNone/>
            </a:pPr>
            <a:endParaRPr lang="en-US" sz="29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100" dirty="0">
                <a:solidFill>
                  <a:srgbClr val="0070C0"/>
                </a:solidFill>
                <a:latin typeface="Courier" pitchFamily="2" charset="0"/>
              </a:rPr>
              <a:t>In [2]:</a:t>
            </a:r>
            <a:r>
              <a:rPr lang="en-US" sz="2100" dirty="0">
                <a:latin typeface="Courier" pitchFamily="2" charset="0"/>
              </a:rPr>
              <a:t>	</a:t>
            </a:r>
            <a:r>
              <a:rPr lang="en-US" sz="2100" dirty="0">
                <a:solidFill>
                  <a:srgbClr val="00B050"/>
                </a:solidFill>
                <a:latin typeface="Courier" pitchFamily="2" charset="0"/>
              </a:rPr>
              <a:t># read in datasets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nba_class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nba_data_bpm_classified.csv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nba_draft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nba_draft.csv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ncaa_stats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ncaa_stats.csv</a:t>
            </a:r>
            <a:r>
              <a:rPr lang="en-US" sz="2100" dirty="0">
                <a:latin typeface="Courier" pitchFamily="2" charset="0"/>
              </a:rPr>
              <a:t>’</a:t>
            </a:r>
          </a:p>
          <a:p>
            <a:r>
              <a:rPr lang="en-US" sz="3100" i="1" dirty="0"/>
              <a:t>Key limitations:</a:t>
            </a:r>
          </a:p>
          <a:p>
            <a:pPr lvl="1"/>
            <a:r>
              <a:rPr lang="en-US" sz="2700" dirty="0"/>
              <a:t>Some important data not available (e.g. scouting reports)</a:t>
            </a:r>
          </a:p>
          <a:p>
            <a:pPr lvl="1"/>
            <a:r>
              <a:rPr lang="en-US" sz="2700" dirty="0"/>
              <a:t>No way to include players who didn’t play in college (high school/overseas)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29BD25-B19C-FC40-9B55-09916E0FAD89}"/>
              </a:ext>
            </a:extLst>
          </p:cNvPr>
          <p:cNvSpPr txBox="1"/>
          <p:nvPr/>
        </p:nvSpPr>
        <p:spPr>
          <a:xfrm>
            <a:off x="838200" y="643887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809609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867C-8428-BB48-96FB-DFAF3F030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38" y="345670"/>
            <a:ext cx="10515600" cy="132556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012C-165D-D740-B4E3-6789FB10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38" y="1488830"/>
            <a:ext cx="11264630" cy="4824421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Index(['</a:t>
            </a:r>
            <a:r>
              <a:rPr lang="en-US" sz="2000" dirty="0" err="1">
                <a:latin typeface="Courier" pitchFamily="2" charset="0"/>
              </a:rPr>
              <a:t>lane_agility</a:t>
            </a:r>
            <a:r>
              <a:rPr lang="en-US" sz="2000" dirty="0">
                <a:latin typeface="Courier" pitchFamily="2" charset="0"/>
              </a:rPr>
              <a:t>', 'sprint', '</a:t>
            </a:r>
            <a:r>
              <a:rPr lang="en-US" sz="2000" dirty="0" err="1">
                <a:latin typeface="Courier" pitchFamily="2" charset="0"/>
              </a:rPr>
              <a:t>max_leap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body_fat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height_shoes</a:t>
            </a:r>
            <a:r>
              <a:rPr lang="en-US" sz="2000" dirty="0">
                <a:latin typeface="Courier" pitchFamily="2" charset="0"/>
              </a:rPr>
              <a:t>', 'wingspan', 'assists', '</a:t>
            </a:r>
            <a:r>
              <a:rPr lang="en-US" sz="2000" dirty="0" err="1">
                <a:latin typeface="Courier" pitchFamily="2" charset="0"/>
              </a:rPr>
              <a:t>block_percentage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'blocks', '</a:t>
            </a:r>
            <a:r>
              <a:rPr lang="en-US" sz="2000" dirty="0" err="1">
                <a:latin typeface="Courier" pitchFamily="2" charset="0"/>
              </a:rPr>
              <a:t>free_throw_attempt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free_throw_percentage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minutes_played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personal_fouls</a:t>
            </a:r>
            <a:r>
              <a:rPr lang="en-US" sz="2000" dirty="0">
                <a:latin typeface="Courier" pitchFamily="2" charset="0"/>
              </a:rPr>
              <a:t>', 'steals’,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three_point_attempts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three_point_percentage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total_rebound_percentage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total_rebounds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turnover_percentage</a:t>
            </a:r>
            <a:r>
              <a:rPr lang="en-US" sz="2000" dirty="0">
                <a:latin typeface="Courier" pitchFamily="2" charset="0"/>
              </a:rPr>
              <a:t>', 'turnovers', '</a:t>
            </a:r>
            <a:r>
              <a:rPr lang="en-US" sz="2000" dirty="0" err="1">
                <a:latin typeface="Courier" pitchFamily="2" charset="0"/>
              </a:rPr>
              <a:t>two_point_attempts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two_point_percentage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win_shares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position_F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position_G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conference_acc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conference_america</a:t>
            </a:r>
            <a:r>
              <a:rPr lang="en-US" sz="2000" dirty="0">
                <a:latin typeface="Courier" pitchFamily="2" charset="0"/>
              </a:rPr>
              <a:t>-east', 'conference_atlantic-10’,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'conference_big-12',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-east',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-sky’,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-ten', '</a:t>
            </a:r>
            <a:r>
              <a:rPr lang="en-US" sz="2000" dirty="0" err="1">
                <a:latin typeface="Courier" pitchFamily="2" charset="0"/>
              </a:rPr>
              <a:t>conference_colonial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conference_cusa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conference_horizon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conference_meac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conference_mvc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conference_mwc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conference_ovc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'conference_pac-10', 'conference_pac-12', '</a:t>
            </a:r>
            <a:r>
              <a:rPr lang="en-US" sz="2000" dirty="0" err="1">
                <a:latin typeface="Courier" pitchFamily="2" charset="0"/>
              </a:rPr>
              <a:t>conference_patriot</a:t>
            </a:r>
            <a:r>
              <a:rPr lang="en-US" sz="2000" dirty="0"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conference_sec</a:t>
            </a:r>
            <a:r>
              <a:rPr lang="en-US" sz="2000" dirty="0">
                <a:latin typeface="Courier" pitchFamily="2" charset="0"/>
              </a:rPr>
              <a:t>’, '</a:t>
            </a:r>
            <a:r>
              <a:rPr lang="en-US" sz="2000" dirty="0" err="1">
                <a:latin typeface="Courier" pitchFamily="2" charset="0"/>
              </a:rPr>
              <a:t>conference_southern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conference_summit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conference_sun</a:t>
            </a:r>
            <a:r>
              <a:rPr lang="en-US" sz="2000" dirty="0">
                <a:latin typeface="Courier" pitchFamily="2" charset="0"/>
              </a:rPr>
              <a:t>-belt', '</a:t>
            </a:r>
            <a:r>
              <a:rPr lang="en-US" sz="2000" dirty="0" err="1">
                <a:latin typeface="Courier" pitchFamily="2" charset="0"/>
              </a:rPr>
              <a:t>conference_wac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conference_wcc</a:t>
            </a:r>
            <a:r>
              <a:rPr lang="en-US" sz="2000" dirty="0">
                <a:latin typeface="Courier" pitchFamily="2" charset="0"/>
              </a:rPr>
              <a:t>'], </a:t>
            </a:r>
            <a:r>
              <a:rPr lang="en-US" sz="2000" dirty="0" err="1">
                <a:latin typeface="Courier" pitchFamily="2" charset="0"/>
              </a:rPr>
              <a:t>dtype</a:t>
            </a:r>
            <a:r>
              <a:rPr lang="en-US" sz="2000" dirty="0">
                <a:latin typeface="Courier" pitchFamily="2" charset="0"/>
              </a:rPr>
              <a:t>='object')</a:t>
            </a:r>
            <a:endParaRPr lang="en-US" sz="10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74126-1E2B-CC4C-8192-6885EB533FAF}"/>
              </a:ext>
            </a:extLst>
          </p:cNvPr>
          <p:cNvSpPr txBox="1"/>
          <p:nvPr/>
        </p:nvSpPr>
        <p:spPr>
          <a:xfrm>
            <a:off x="857655" y="637614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97180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F2B5-94E5-2E4C-9945-452D0E17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1" y="-117232"/>
            <a:ext cx="10515600" cy="1325563"/>
          </a:xfrm>
        </p:spPr>
        <p:txBody>
          <a:bodyPr/>
          <a:lstStyle/>
          <a:p>
            <a:r>
              <a:rPr lang="en-US" dirty="0"/>
              <a:t>NBA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94630-4C21-AF4C-98FD-BE40713ED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647" y="4655441"/>
            <a:ext cx="7010400" cy="2135376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solidFill>
                  <a:srgbClr val="0070C0"/>
                </a:solidFill>
                <a:latin typeface="Courier" pitchFamily="2" charset="0"/>
              </a:rPr>
              <a:t>In [8]:</a:t>
            </a:r>
            <a:r>
              <a:rPr lang="en-US" sz="1200" dirty="0">
                <a:latin typeface="Courier" pitchFamily="2" charset="0"/>
              </a:rPr>
              <a:t>	</a:t>
            </a:r>
            <a:r>
              <a:rPr lang="en-US" sz="1200" dirty="0">
                <a:solidFill>
                  <a:srgbClr val="00B050"/>
                </a:solidFill>
                <a:latin typeface="Courier" pitchFamily="2" charset="0"/>
              </a:rPr>
              <a:t>print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nba_stats</a:t>
            </a:r>
            <a:r>
              <a:rPr lang="en-US" sz="1200" dirty="0">
                <a:latin typeface="Courier" pitchFamily="2" charset="0"/>
              </a:rPr>
              <a:t>["</a:t>
            </a:r>
            <a:r>
              <a:rPr lang="en-US" sz="1200" dirty="0">
                <a:solidFill>
                  <a:srgbClr val="FF0000"/>
                </a:solidFill>
                <a:latin typeface="Courier" pitchFamily="2" charset="0"/>
              </a:rPr>
              <a:t>classification</a:t>
            </a:r>
            <a:r>
              <a:rPr lang="en-US" sz="1200" dirty="0">
                <a:latin typeface="Courier" pitchFamily="2" charset="0"/>
              </a:rPr>
              <a:t>"].</a:t>
            </a:r>
            <a:r>
              <a:rPr lang="en-US" sz="1200" dirty="0" err="1">
                <a:latin typeface="Courier" pitchFamily="2" charset="0"/>
              </a:rPr>
              <a:t>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2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Starter 		3308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Role Player 	3008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Exclude 		2957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All-Star 		682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Bust 		525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Name: classification, </a:t>
            </a:r>
            <a:r>
              <a:rPr lang="en-US" sz="1200" dirty="0" err="1">
                <a:latin typeface="Courier" pitchFamily="2" charset="0"/>
              </a:rPr>
              <a:t>dtype</a:t>
            </a:r>
            <a:r>
              <a:rPr lang="en-US" sz="1200" dirty="0">
                <a:latin typeface="Courier" pitchFamily="2" charset="0"/>
              </a:rPr>
              <a:t>: int64</a:t>
            </a:r>
            <a:endParaRPr lang="en-US" sz="1400" dirty="0">
              <a:latin typeface="Courier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28F1F-3620-6F4C-9054-F45494EB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800195"/>
            <a:ext cx="11347938" cy="3716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889657-2FDE-294D-880C-FBE15FB22F08}"/>
              </a:ext>
            </a:extLst>
          </p:cNvPr>
          <p:cNvSpPr txBox="1"/>
          <p:nvPr/>
        </p:nvSpPr>
        <p:spPr>
          <a:xfrm>
            <a:off x="661481" y="6177064"/>
            <a:ext cx="96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2264649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8EAF8-7C43-9C47-B024-8808962B0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7" y="-332405"/>
            <a:ext cx="10515600" cy="1325563"/>
          </a:xfrm>
        </p:spPr>
        <p:txBody>
          <a:bodyPr/>
          <a:lstStyle/>
          <a:p>
            <a:r>
              <a:rPr lang="en-US" dirty="0"/>
              <a:t>NBA Draft/Combine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066F2-C648-CD4C-A4BE-26EB5A61F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657936"/>
            <a:ext cx="10515600" cy="1908297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splinter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Browser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bs4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BeautifulSoup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[4]: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def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solidFill>
                  <a:srgbClr val="0070C0"/>
                </a:solidFill>
                <a:latin typeface="Courier" pitchFamily="2" charset="0"/>
              </a:rPr>
              <a:t>scrape_nba_stats_draft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ts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browser = </a:t>
            </a:r>
            <a:r>
              <a:rPr lang="en-US" sz="1400" dirty="0" err="1">
                <a:latin typeface="Courier" pitchFamily="2" charset="0"/>
              </a:rPr>
              <a:t>init_browser</a:t>
            </a:r>
            <a:r>
              <a:rPr lang="en-US" sz="1400" dirty="0">
                <a:latin typeface="Courier" pitchFamily="2" charset="0"/>
              </a:rPr>
              <a:t>()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	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= "https://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stats.nba.com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/draft/history/"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</a:t>
            </a:r>
            <a:r>
              <a:rPr lang="en-US" sz="1400" dirty="0" err="1">
                <a:latin typeface="Courier" pitchFamily="2" charset="0"/>
              </a:rPr>
              <a:t>browser.visit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600" dirty="0">
              <a:latin typeface="Courier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1C4FC-D38A-0D4A-A4D6-B537850C1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54" y="2361952"/>
            <a:ext cx="8481646" cy="400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05AE7C-81F9-734B-A694-866CC0CD03F5}"/>
              </a:ext>
            </a:extLst>
          </p:cNvPr>
          <p:cNvSpPr txBox="1"/>
          <p:nvPr/>
        </p:nvSpPr>
        <p:spPr>
          <a:xfrm>
            <a:off x="924128" y="6365830"/>
            <a:ext cx="739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536545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730CE-4E92-874F-917F-C555C50A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46" y="-106364"/>
            <a:ext cx="10515600" cy="1325563"/>
          </a:xfrm>
        </p:spPr>
        <p:txBody>
          <a:bodyPr/>
          <a:lstStyle/>
          <a:p>
            <a:r>
              <a:rPr lang="en-US" dirty="0"/>
              <a:t>NCAA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0E84D-1174-3349-9B6B-E2FC0679C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46" y="1125415"/>
            <a:ext cx="12367846" cy="5616209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Player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Roster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[6]: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final_df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pd.DataFrame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list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assist_percentage</a:t>
            </a:r>
            <a:r>
              <a:rPr lang="en-US" sz="1400" dirty="0">
                <a:latin typeface="Courier" pitchFamily="2" charset="0"/>
              </a:rPr>
              <a:t>, assists, </a:t>
            </a:r>
            <a:r>
              <a:rPr lang="en-US" sz="1400" dirty="0" err="1">
                <a:latin typeface="Courier" pitchFamily="2" charset="0"/>
              </a:rPr>
              <a:t>box_plus_minus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block_percentage,blocks</a:t>
            </a:r>
            <a:r>
              <a:rPr lang="en-US" sz="1400" dirty="0">
                <a:latin typeface="Courier" pitchFamily="2" charset="0"/>
              </a:rPr>
              <a:t>, conference, </a:t>
            </a:r>
            <a:r>
              <a:rPr lang="en-US" sz="1400" dirty="0" err="1">
                <a:latin typeface="Courier" pitchFamily="2" charset="0"/>
              </a:rPr>
              <a:t>defensive_rebound_percentage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defensive_rebounds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effective_field_goal_percentage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free_throw_attempt_rate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free_throw_attempts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minutes_played</a:t>
            </a:r>
            <a:r>
              <a:rPr lang="en-US" sz="1400" dirty="0">
                <a:latin typeface="Courier" pitchFamily="2" charset="0"/>
              </a:rPr>
              <a:t>, name,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offensive_rebound_percentage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offensive_rebounds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personal_fouls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player_id</a:t>
            </a:r>
            <a:r>
              <a:rPr lang="en-US" sz="1400" dirty="0">
                <a:latin typeface="Courier" pitchFamily="2" charset="0"/>
              </a:rPr>
              <a:t>, points,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steal_percentage</a:t>
            </a:r>
            <a:r>
              <a:rPr lang="en-US" sz="1400" dirty="0">
                <a:latin typeface="Courier" pitchFamily="2" charset="0"/>
              </a:rPr>
              <a:t>, steals, </a:t>
            </a:r>
            <a:r>
              <a:rPr lang="en-US" sz="1400" dirty="0" err="1">
                <a:latin typeface="Courier" pitchFamily="2" charset="0"/>
              </a:rPr>
              <a:t>three_point_attempt_rate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three_point_percentage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three_pointers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true_shooting_percentage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turnover_percentage</a:t>
            </a:r>
            <a:r>
              <a:rPr lang="en-US" sz="1400" dirty="0">
                <a:latin typeface="Courier" pitchFamily="2" charset="0"/>
              </a:rPr>
              <a:t>, turnovers, </a:t>
            </a:r>
            <a:r>
              <a:rPr lang="en-US" sz="1400" dirty="0" err="1">
                <a:latin typeface="Courier" pitchFamily="2" charset="0"/>
              </a:rPr>
              <a:t>two_point_attempts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two_pointers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usage_percentage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win_shares</a:t>
            </a:r>
            <a:r>
              <a:rPr lang="en-US" sz="1400" dirty="0">
                <a:latin typeface="Courier" pitchFamily="2" charset="0"/>
              </a:rPr>
              <a:t>)), columns=[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assist_percentage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'assists',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box_plus_minus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block_percentage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'blocks', 'conference',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effective_field_goal_percentage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minutes_played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'name',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personal_fouls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player_id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'points’,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steal_percentage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'steals',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true_shooting_percentage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turnover_percentage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'turnovers’,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usage_percentage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win_shares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</a:t>
            </a:r>
            <a:r>
              <a:rPr lang="en-US" sz="1400" dirty="0">
                <a:latin typeface="Courier" pitchFamily="2" charset="0"/>
              </a:rPr>
              <a:t>])</a:t>
            </a:r>
            <a:endParaRPr lang="en-US" sz="12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659F-4951-244B-9963-B6A8CE42E648}"/>
              </a:ext>
            </a:extLst>
          </p:cNvPr>
          <p:cNvSpPr txBox="1"/>
          <p:nvPr/>
        </p:nvSpPr>
        <p:spPr>
          <a:xfrm>
            <a:off x="729574" y="6381345"/>
            <a:ext cx="778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74186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25AB5A8-8E8F-7249-AAB9-71046F8C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29" y="1109966"/>
            <a:ext cx="9283700" cy="5168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D8C0E-2C53-B947-9761-BE751FCCC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71" y="0"/>
            <a:ext cx="10515600" cy="1325563"/>
          </a:xfrm>
        </p:spPr>
        <p:txBody>
          <a:bodyPr/>
          <a:lstStyle/>
          <a:p>
            <a:r>
              <a:rPr lang="en-US" dirty="0"/>
              <a:t>Results: Model Output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440395D-4F2C-9C4B-B2AA-6A1209E747CD}"/>
              </a:ext>
            </a:extLst>
          </p:cNvPr>
          <p:cNvSpPr/>
          <p:nvPr/>
        </p:nvSpPr>
        <p:spPr>
          <a:xfrm>
            <a:off x="2602159" y="1552577"/>
            <a:ext cx="3412912" cy="562707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457B68-CC84-D647-963F-40BC1DF7EA6B}"/>
              </a:ext>
            </a:extLst>
          </p:cNvPr>
          <p:cNvSpPr txBox="1"/>
          <p:nvPr/>
        </p:nvSpPr>
        <p:spPr>
          <a:xfrm>
            <a:off x="919129" y="6410527"/>
            <a:ext cx="119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159084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</TotalTime>
  <Words>411</Words>
  <Application>Microsoft Macintosh PowerPoint</Application>
  <PresentationFormat>Widescreen</PresentationFormat>
  <Paragraphs>132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Office Theme</vt:lpstr>
      <vt:lpstr> Machine Learning and the NBA Draft  UNC Data Analytics Boot Camp Project 3 Results</vt:lpstr>
      <vt:lpstr>Machine Learning and the NBA Draft</vt:lpstr>
      <vt:lpstr>Technologies Used</vt:lpstr>
      <vt:lpstr>Methodology</vt:lpstr>
      <vt:lpstr>Features</vt:lpstr>
      <vt:lpstr>NBA Data Set</vt:lpstr>
      <vt:lpstr>NBA Draft/Combine Data Set</vt:lpstr>
      <vt:lpstr>NCAA Data Set</vt:lpstr>
      <vt:lpstr>Results: Model Output</vt:lpstr>
      <vt:lpstr>Results (cont.): Feature Importance</vt:lpstr>
      <vt:lpstr>Results (cont.): Graphviz</vt:lpstr>
      <vt:lpstr>Tableau Interactive Demo: Results Visualization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Machine Learning and the NBA Draft  UNC Data Analytics Boot Camp Project 3 Results</dc:title>
  <dc:creator>Phil Lowden (plowden)</dc:creator>
  <cp:lastModifiedBy>Spencer Harrison</cp:lastModifiedBy>
  <cp:revision>27</cp:revision>
  <dcterms:created xsi:type="dcterms:W3CDTF">2020-05-06T17:36:21Z</dcterms:created>
  <dcterms:modified xsi:type="dcterms:W3CDTF">2020-05-09T14:20:14Z</dcterms:modified>
</cp:coreProperties>
</file>

<file path=docProps/thumbnail.jpeg>
</file>